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3BD48-0125-43F7-B8BD-68736240EEC4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829E0-9817-4E71-8397-1A5342F4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547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8829E0-9817-4E71-8397-1A5342F4FCD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446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0673-4EED-4017-ACAA-BC1C4CDCC8EB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338B-17CB-437C-BCB0-5EDD05A19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419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0673-4EED-4017-ACAA-BC1C4CDCC8EB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338B-17CB-437C-BCB0-5EDD05A19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533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0673-4EED-4017-ACAA-BC1C4CDCC8EB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338B-17CB-437C-BCB0-5EDD05A19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6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0673-4EED-4017-ACAA-BC1C4CDCC8EB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338B-17CB-437C-BCB0-5EDD05A19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160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0673-4EED-4017-ACAA-BC1C4CDCC8EB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338B-17CB-437C-BCB0-5EDD05A19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896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0673-4EED-4017-ACAA-BC1C4CDCC8EB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338B-17CB-437C-BCB0-5EDD05A19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716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0673-4EED-4017-ACAA-BC1C4CDCC8EB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338B-17CB-437C-BCB0-5EDD05A19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166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0673-4EED-4017-ACAA-BC1C4CDCC8EB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338B-17CB-437C-BCB0-5EDD05A19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69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0673-4EED-4017-ACAA-BC1C4CDCC8EB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338B-17CB-437C-BCB0-5EDD05A19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039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0673-4EED-4017-ACAA-BC1C4CDCC8EB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338B-17CB-437C-BCB0-5EDD05A19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065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0673-4EED-4017-ACAA-BC1C4CDCC8EB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338B-17CB-437C-BCB0-5EDD05A19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941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40673-4EED-4017-ACAA-BC1C4CDCC8EB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8338B-17CB-437C-BCB0-5EDD05A19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35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Straight Arrow Connector 47"/>
          <p:cNvCxnSpPr/>
          <p:nvPr/>
        </p:nvCxnSpPr>
        <p:spPr>
          <a:xfrm flipV="1">
            <a:off x="4524856" y="685800"/>
            <a:ext cx="0" cy="4329545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7"/>
          <p:cNvSpPr/>
          <p:nvPr/>
        </p:nvSpPr>
        <p:spPr>
          <a:xfrm>
            <a:off x="2022343" y="2209800"/>
            <a:ext cx="5673857" cy="2805545"/>
          </a:xfrm>
          <a:custGeom>
            <a:avLst/>
            <a:gdLst>
              <a:gd name="connsiteX0" fmla="*/ 0 w 5209309"/>
              <a:gd name="connsiteY0" fmla="*/ 2064327 h 2064327"/>
              <a:gd name="connsiteX1" fmla="*/ 1163782 w 5209309"/>
              <a:gd name="connsiteY1" fmla="*/ 1939637 h 2064327"/>
              <a:gd name="connsiteX2" fmla="*/ 2064328 w 5209309"/>
              <a:gd name="connsiteY2" fmla="*/ 1773382 h 2064327"/>
              <a:gd name="connsiteX3" fmla="*/ 3255819 w 5209309"/>
              <a:gd name="connsiteY3" fmla="*/ 1427018 h 2064327"/>
              <a:gd name="connsiteX4" fmla="*/ 4170219 w 5209309"/>
              <a:gd name="connsiteY4" fmla="*/ 983673 h 2064327"/>
              <a:gd name="connsiteX5" fmla="*/ 4765964 w 5209309"/>
              <a:gd name="connsiteY5" fmla="*/ 457200 h 2064327"/>
              <a:gd name="connsiteX6" fmla="*/ 5209309 w 5209309"/>
              <a:gd name="connsiteY6" fmla="*/ 0 h 2064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09309" h="2064327">
                <a:moveTo>
                  <a:pt x="0" y="2064327"/>
                </a:moveTo>
                <a:cubicBezTo>
                  <a:pt x="409863" y="2026227"/>
                  <a:pt x="819727" y="1988128"/>
                  <a:pt x="1163782" y="1939637"/>
                </a:cubicBezTo>
                <a:cubicBezTo>
                  <a:pt x="1507837" y="1891146"/>
                  <a:pt x="1715655" y="1858818"/>
                  <a:pt x="2064328" y="1773382"/>
                </a:cubicBezTo>
                <a:cubicBezTo>
                  <a:pt x="2413001" y="1687945"/>
                  <a:pt x="2904837" y="1558636"/>
                  <a:pt x="3255819" y="1427018"/>
                </a:cubicBezTo>
                <a:cubicBezTo>
                  <a:pt x="3606801" y="1295400"/>
                  <a:pt x="3918528" y="1145309"/>
                  <a:pt x="4170219" y="983673"/>
                </a:cubicBezTo>
                <a:cubicBezTo>
                  <a:pt x="4421910" y="822037"/>
                  <a:pt x="4592782" y="621145"/>
                  <a:pt x="4765964" y="457200"/>
                </a:cubicBezTo>
                <a:cubicBezTo>
                  <a:pt x="4939146" y="293254"/>
                  <a:pt x="5074227" y="146627"/>
                  <a:pt x="5209309" y="0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/>
          <p:cNvSpPr/>
          <p:nvPr/>
        </p:nvSpPr>
        <p:spPr>
          <a:xfrm>
            <a:off x="2022765" y="4239492"/>
            <a:ext cx="5612373" cy="775854"/>
          </a:xfrm>
          <a:custGeom>
            <a:avLst/>
            <a:gdLst>
              <a:gd name="connsiteX0" fmla="*/ 0 w 5857423"/>
              <a:gd name="connsiteY0" fmla="*/ 960491 h 960491"/>
              <a:gd name="connsiteX1" fmla="*/ 997527 w 5857423"/>
              <a:gd name="connsiteY1" fmla="*/ 849655 h 960491"/>
              <a:gd name="connsiteX2" fmla="*/ 2105891 w 5857423"/>
              <a:gd name="connsiteY2" fmla="*/ 627982 h 960491"/>
              <a:gd name="connsiteX3" fmla="*/ 3048000 w 5857423"/>
              <a:gd name="connsiteY3" fmla="*/ 378601 h 960491"/>
              <a:gd name="connsiteX4" fmla="*/ 3837709 w 5857423"/>
              <a:gd name="connsiteY4" fmla="*/ 184637 h 960491"/>
              <a:gd name="connsiteX5" fmla="*/ 4655127 w 5857423"/>
              <a:gd name="connsiteY5" fmla="*/ 87655 h 960491"/>
              <a:gd name="connsiteX6" fmla="*/ 5763491 w 5857423"/>
              <a:gd name="connsiteY6" fmla="*/ 4528 h 960491"/>
              <a:gd name="connsiteX7" fmla="*/ 5721927 w 5857423"/>
              <a:gd name="connsiteY7" fmla="*/ 18382 h 96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57423" h="960491">
                <a:moveTo>
                  <a:pt x="0" y="960491"/>
                </a:moveTo>
                <a:cubicBezTo>
                  <a:pt x="323272" y="932782"/>
                  <a:pt x="646545" y="905073"/>
                  <a:pt x="997527" y="849655"/>
                </a:cubicBezTo>
                <a:cubicBezTo>
                  <a:pt x="1348509" y="794237"/>
                  <a:pt x="1764146" y="706491"/>
                  <a:pt x="2105891" y="627982"/>
                </a:cubicBezTo>
                <a:cubicBezTo>
                  <a:pt x="2447636" y="549473"/>
                  <a:pt x="2759364" y="452492"/>
                  <a:pt x="3048000" y="378601"/>
                </a:cubicBezTo>
                <a:cubicBezTo>
                  <a:pt x="3336636" y="304710"/>
                  <a:pt x="3569855" y="233128"/>
                  <a:pt x="3837709" y="184637"/>
                </a:cubicBezTo>
                <a:cubicBezTo>
                  <a:pt x="4105564" y="136146"/>
                  <a:pt x="4334163" y="117673"/>
                  <a:pt x="4655127" y="87655"/>
                </a:cubicBezTo>
                <a:cubicBezTo>
                  <a:pt x="4976091" y="57637"/>
                  <a:pt x="5585691" y="16073"/>
                  <a:pt x="5763491" y="4528"/>
                </a:cubicBezTo>
                <a:cubicBezTo>
                  <a:pt x="5941291" y="-7017"/>
                  <a:pt x="5831609" y="5682"/>
                  <a:pt x="5721927" y="18382"/>
                </a:cubicBezTo>
              </a:path>
            </a:pathLst>
          </a:cu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981200" y="300336"/>
            <a:ext cx="0" cy="4724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153400" y="5064113"/>
            <a:ext cx="770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Time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34636" y="300336"/>
            <a:ext cx="19812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 Narrow" pitchFamily="34" charset="0"/>
              </a:rPr>
              <a:t>Nr of households  benefiting from SI </a:t>
            </a:r>
            <a:r>
              <a:rPr lang="en-US" sz="2000" b="1" dirty="0" smtClean="0">
                <a:latin typeface="Arial Narrow" pitchFamily="34" charset="0"/>
              </a:rPr>
              <a:t>agriculture</a:t>
            </a:r>
          </a:p>
          <a:p>
            <a:endParaRPr lang="en-US" sz="1000" b="1" dirty="0">
              <a:latin typeface="Arial Narrow" pitchFamily="34" charset="0"/>
            </a:endParaRPr>
          </a:p>
          <a:p>
            <a:r>
              <a:rPr lang="en-US" sz="2000" dirty="0" smtClean="0">
                <a:latin typeface="Arial Narrow" pitchFamily="34" charset="0"/>
              </a:rPr>
              <a:t>Development</a:t>
            </a:r>
            <a:endParaRPr lang="en-US" sz="2000" dirty="0" smtClean="0">
              <a:latin typeface="Arial Narrow" pitchFamily="34" charset="0"/>
            </a:endParaRPr>
          </a:p>
          <a:p>
            <a:r>
              <a:rPr lang="en-US" sz="2000" dirty="0" smtClean="0">
                <a:latin typeface="Arial Narrow" pitchFamily="34" charset="0"/>
              </a:rPr>
              <a:t>Impact</a:t>
            </a:r>
          </a:p>
          <a:p>
            <a:r>
              <a:rPr lang="en-US" sz="2000" dirty="0" smtClean="0">
                <a:latin typeface="Arial Narrow" pitchFamily="34" charset="0"/>
              </a:rPr>
              <a:t>(e.g., productivity, income), but also…</a:t>
            </a:r>
          </a:p>
          <a:p>
            <a:r>
              <a:rPr lang="en-US" sz="2000" dirty="0" smtClean="0">
                <a:latin typeface="Arial Narrow" pitchFamily="34" charset="0"/>
              </a:rPr>
              <a:t>equity between households (including gender), </a:t>
            </a:r>
            <a:r>
              <a:rPr lang="en-US" sz="2000" dirty="0" smtClean="0">
                <a:latin typeface="Arial Narrow" pitchFamily="34" charset="0"/>
              </a:rPr>
              <a:t>NRM</a:t>
            </a:r>
          </a:p>
          <a:p>
            <a:endParaRPr lang="en-US" sz="2000" b="1" dirty="0">
              <a:latin typeface="Arial Narrow" pitchFamily="34" charset="0"/>
            </a:endParaRPr>
          </a:p>
          <a:p>
            <a:endParaRPr lang="en-US" sz="2000" b="1" dirty="0" smtClean="0">
              <a:latin typeface="Arial Narrow" pitchFamily="34" charset="0"/>
            </a:endParaRPr>
          </a:p>
          <a:p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0" y="5616714"/>
            <a:ext cx="11320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Arial Narrow" pitchFamily="34" charset="0"/>
              </a:rPr>
              <a:t>Research</a:t>
            </a:r>
          </a:p>
          <a:p>
            <a:pPr algn="ctr"/>
            <a:r>
              <a:rPr lang="en-US" sz="2000" b="1" dirty="0" smtClean="0">
                <a:latin typeface="Arial Narrow" pitchFamily="34" charset="0"/>
              </a:rPr>
              <a:t>Outputs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30167" y="5616714"/>
            <a:ext cx="9316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Arial Narrow" pitchFamily="34" charset="0"/>
              </a:rPr>
              <a:t>Pilot </a:t>
            </a:r>
          </a:p>
          <a:p>
            <a:pPr algn="ctr"/>
            <a:r>
              <a:rPr lang="en-US" sz="2000" b="1" dirty="0" smtClean="0">
                <a:latin typeface="Arial Narrow" pitchFamily="34" charset="0"/>
              </a:rPr>
              <a:t>Scaling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86600" y="5616714"/>
            <a:ext cx="16674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Arial Narrow" pitchFamily="34" charset="0"/>
              </a:rPr>
              <a:t>Mainstreaming</a:t>
            </a:r>
          </a:p>
          <a:p>
            <a:pPr algn="ctr"/>
            <a:r>
              <a:rPr lang="en-US" sz="2000" b="1" dirty="0" smtClean="0">
                <a:latin typeface="Arial Narrow" pitchFamily="34" charset="0"/>
              </a:rPr>
              <a:t>Scaling</a:t>
            </a:r>
            <a:endParaRPr lang="en-US" sz="2000" b="1" dirty="0">
              <a:latin typeface="Arial Narrow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6847582" y="609600"/>
            <a:ext cx="0" cy="4428254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ular Callout 1"/>
          <p:cNvSpPr/>
          <p:nvPr/>
        </p:nvSpPr>
        <p:spPr>
          <a:xfrm>
            <a:off x="2909260" y="2808715"/>
            <a:ext cx="2098585" cy="1200329"/>
          </a:xfrm>
          <a:prstGeom prst="wedgeRectCallout">
            <a:avLst>
              <a:gd name="adj1" fmla="val 64722"/>
              <a:gd name="adj2" fmla="val 113270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905035" y="3939184"/>
            <a:ext cx="394660" cy="646331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 Narrow" pitchFamily="34" charset="0"/>
              </a:rPr>
              <a:t>1</a:t>
            </a:r>
            <a:endParaRPr lang="en-US" sz="36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7" name="Rectangular Callout 26"/>
          <p:cNvSpPr/>
          <p:nvPr/>
        </p:nvSpPr>
        <p:spPr>
          <a:xfrm>
            <a:off x="2088640" y="865119"/>
            <a:ext cx="1354148" cy="1719690"/>
          </a:xfrm>
          <a:prstGeom prst="wedgeRectCallout">
            <a:avLst>
              <a:gd name="adj1" fmla="val -114534"/>
              <a:gd name="adj2" fmla="val 8568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100074" y="507317"/>
            <a:ext cx="394660" cy="646331"/>
          </a:xfrm>
          <a:prstGeom prst="rect">
            <a:avLst/>
          </a:prstGeom>
          <a:solidFill>
            <a:schemeClr val="tx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 Narrow" pitchFamily="34" charset="0"/>
              </a:rPr>
              <a:t>3</a:t>
            </a:r>
            <a:endParaRPr lang="en-US" sz="36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7635138" y="942108"/>
            <a:ext cx="1288473" cy="1343891"/>
          </a:xfrm>
          <a:custGeom>
            <a:avLst/>
            <a:gdLst>
              <a:gd name="connsiteX0" fmla="*/ 0 w 1288473"/>
              <a:gd name="connsiteY0" fmla="*/ 1343891 h 1343891"/>
              <a:gd name="connsiteX1" fmla="*/ 304800 w 1288473"/>
              <a:gd name="connsiteY1" fmla="*/ 997527 h 1343891"/>
              <a:gd name="connsiteX2" fmla="*/ 720436 w 1288473"/>
              <a:gd name="connsiteY2" fmla="*/ 498764 h 1343891"/>
              <a:gd name="connsiteX3" fmla="*/ 1052945 w 1288473"/>
              <a:gd name="connsiteY3" fmla="*/ 166255 h 1343891"/>
              <a:gd name="connsiteX4" fmla="*/ 1288473 w 1288473"/>
              <a:gd name="connsiteY4" fmla="*/ 0 h 1343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8473" h="1343891">
                <a:moveTo>
                  <a:pt x="0" y="1343891"/>
                </a:moveTo>
                <a:cubicBezTo>
                  <a:pt x="92363" y="1241136"/>
                  <a:pt x="184727" y="1138381"/>
                  <a:pt x="304800" y="997527"/>
                </a:cubicBezTo>
                <a:cubicBezTo>
                  <a:pt x="424873" y="856672"/>
                  <a:pt x="595745" y="637309"/>
                  <a:pt x="720436" y="498764"/>
                </a:cubicBezTo>
                <a:cubicBezTo>
                  <a:pt x="845127" y="360219"/>
                  <a:pt x="958272" y="249382"/>
                  <a:pt x="1052945" y="166255"/>
                </a:cubicBezTo>
                <a:cubicBezTo>
                  <a:pt x="1147618" y="83128"/>
                  <a:pt x="1218045" y="41564"/>
                  <a:pt x="1288473" y="0"/>
                </a:cubicBezTo>
              </a:path>
            </a:pathLst>
          </a:cu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641809" y="5037853"/>
            <a:ext cx="748923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2011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490077" y="5037853"/>
            <a:ext cx="748923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2021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819676" y="5616714"/>
            <a:ext cx="15143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 Narrow" pitchFamily="34" charset="0"/>
              </a:rPr>
              <a:t>Development Outcomes</a:t>
            </a:r>
            <a:endParaRPr lang="en-US" sz="2000" b="1" dirty="0">
              <a:latin typeface="Arial Narrow" pitchFamily="34" charset="0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3333535" y="6004096"/>
            <a:ext cx="571500" cy="0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5143500" y="6004096"/>
            <a:ext cx="571500" cy="0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6561832" y="6004096"/>
            <a:ext cx="571500" cy="0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Freeform 44"/>
          <p:cNvSpPr/>
          <p:nvPr/>
        </p:nvSpPr>
        <p:spPr>
          <a:xfrm>
            <a:off x="7545085" y="4239491"/>
            <a:ext cx="1378526" cy="45719"/>
          </a:xfrm>
          <a:custGeom>
            <a:avLst/>
            <a:gdLst>
              <a:gd name="connsiteX0" fmla="*/ 0 w 1011382"/>
              <a:gd name="connsiteY0" fmla="*/ 27709 h 27709"/>
              <a:gd name="connsiteX1" fmla="*/ 1011382 w 1011382"/>
              <a:gd name="connsiteY1" fmla="*/ 0 h 27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11382" h="27709">
                <a:moveTo>
                  <a:pt x="0" y="27709"/>
                </a:moveTo>
                <a:lnTo>
                  <a:pt x="1011382" y="0"/>
                </a:lnTo>
              </a:path>
            </a:pathLst>
          </a:custGeom>
          <a:noFill/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898422" y="2808715"/>
            <a:ext cx="20708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Arial Narrow" pitchFamily="34" charset="0"/>
              </a:rPr>
              <a:t>Direct development impact on a limited nr of households with the target areas</a:t>
            </a:r>
            <a:endParaRPr lang="en-US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25" name="Rectangular Callout 24"/>
          <p:cNvSpPr/>
          <p:nvPr/>
        </p:nvSpPr>
        <p:spPr>
          <a:xfrm>
            <a:off x="3619285" y="517818"/>
            <a:ext cx="2292570" cy="1719690"/>
          </a:xfrm>
          <a:prstGeom prst="wedgeRectCallout">
            <a:avLst>
              <a:gd name="adj1" fmla="val 50045"/>
              <a:gd name="adj2" fmla="val 159196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620445" y="483182"/>
            <a:ext cx="23065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Arial Narrow" pitchFamily="34" charset="0"/>
              </a:rPr>
              <a:t>Influence on development partners that will advance the impact of research outputs to many more households </a:t>
            </a:r>
            <a:endParaRPr lang="en-US" b="1" dirty="0">
              <a:solidFill>
                <a:srgbClr val="00B050"/>
              </a:solidFill>
              <a:latin typeface="Arial Narrow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13731" y="2662536"/>
            <a:ext cx="394660" cy="646331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 Narrow" pitchFamily="34" charset="0"/>
              </a:rPr>
              <a:t>2</a:t>
            </a:r>
            <a:endParaRPr lang="en-US" sz="36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27436" y="830483"/>
            <a:ext cx="12765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Impact indicators include equity and NRM dimensions</a:t>
            </a:r>
            <a:endParaRPr lang="en-US" b="1" dirty="0">
              <a:latin typeface="Arial Narrow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051677" y="5029200"/>
            <a:ext cx="748923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2016</a:t>
            </a:r>
            <a:endParaRPr lang="en-US" sz="2400" b="1" dirty="0">
              <a:latin typeface="Arial Narrow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981200" y="5029200"/>
            <a:ext cx="70866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1981200" y="4641272"/>
            <a:ext cx="2632409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153729" y="4419600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Arial Narrow" pitchFamily="34" charset="0"/>
              </a:rPr>
              <a:t>10,000</a:t>
            </a:r>
            <a:endParaRPr lang="en-US" sz="20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5343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1357</TotalTime>
  <Words>80</Words>
  <Application>Microsoft Office PowerPoint</Application>
  <PresentationFormat>On-screen Show (4:3)</PresentationFormat>
  <Paragraphs>26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bvanlauwe</dc:creator>
  <cp:lastModifiedBy>bvanlauwe</cp:lastModifiedBy>
  <cp:revision>17</cp:revision>
  <dcterms:created xsi:type="dcterms:W3CDTF">2015-06-02T23:12:08Z</dcterms:created>
  <dcterms:modified xsi:type="dcterms:W3CDTF">2015-06-04T12:14:39Z</dcterms:modified>
</cp:coreProperties>
</file>